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4" r:id="rId4"/>
    <p:sldId id="273" r:id="rId5"/>
    <p:sldId id="258" r:id="rId7"/>
    <p:sldId id="257" r:id="rId8"/>
    <p:sldId id="265" r:id="rId9"/>
    <p:sldId id="262" r:id="rId10"/>
    <p:sldId id="266" r:id="rId11"/>
    <p:sldId id="263" r:id="rId12"/>
    <p:sldId id="267" r:id="rId13"/>
    <p:sldId id="264" r:id="rId14"/>
    <p:sldId id="286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microsoft.com/office/2007/relationships/media" Target="../media/media11.mp4"/><Relationship Id="rId5" Type="http://schemas.openxmlformats.org/officeDocument/2006/relationships/video" Target="../media/media11.mp4"/><Relationship Id="rId4" Type="http://schemas.openxmlformats.org/officeDocument/2006/relationships/image" Target="../media/image22.png"/><Relationship Id="rId3" Type="http://schemas.openxmlformats.org/officeDocument/2006/relationships/image" Target="../media/image25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microsoft.com/office/2007/relationships/media" Target="../media/media12.mp4"/><Relationship Id="rId1" Type="http://schemas.openxmlformats.org/officeDocument/2006/relationships/video" Target="../media/media12.mp4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1.png"/><Relationship Id="rId4" Type="http://schemas.openxmlformats.org/officeDocument/2006/relationships/image" Target="../media/image3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3" Type="http://schemas.openxmlformats.org/officeDocument/2006/relationships/notesSlide" Target="../notesSlides/notesSlide1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microsoft.com/office/2007/relationships/media" Target="../media/media5.mp4"/><Relationship Id="rId4" Type="http://schemas.openxmlformats.org/officeDocument/2006/relationships/video" Target="../media/media5.mp4"/><Relationship Id="rId3" Type="http://schemas.openxmlformats.org/officeDocument/2006/relationships/image" Target="../media/image17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6" Type="http://schemas.microsoft.com/office/2007/relationships/media" Target="../media/media8.mp4"/><Relationship Id="rId5" Type="http://schemas.openxmlformats.org/officeDocument/2006/relationships/video" Target="../media/media8.mp4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E:\Chen\work of PHD\Experiment\Buckling of Composite Strip\Compress Buckling_Lab Material\Buckle Simulation_F Load\F Loading_U3 Clamp_Laminate with Cir-Cutout.ti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720090"/>
            <a:ext cx="4833620" cy="27222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819140" y="979170"/>
            <a:ext cx="5120005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ym typeface="+mn-ea"/>
              </a:rPr>
              <a:t>1</a:t>
            </a:r>
            <a:r>
              <a:rPr lang="zh-CN" altLang="zh-CN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Abaqus</a:t>
            </a:r>
            <a:r>
              <a:rPr lang="zh-CN" altLang="en-US" dirty="0" smtClean="0">
                <a:sym typeface="+mn-ea"/>
              </a:rPr>
              <a:t>内置模型</a:t>
            </a:r>
            <a:endParaRPr lang="zh-CN" altLang="en-US" dirty="0" smtClean="0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UMAT</a:t>
            </a:r>
            <a:r>
              <a:rPr lang="zh-CN" altLang="en-US"/>
              <a:t>子程序模型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8107680" y="1127760"/>
            <a:ext cx="459105" cy="9296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07755" y="1271270"/>
            <a:ext cx="282321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均采用</a:t>
            </a:r>
            <a:r>
              <a:rPr lang="en-US" altLang="zh-CN">
                <a:sym typeface="+mn-ea"/>
              </a:rPr>
              <a:t>hashin</a:t>
            </a:r>
            <a:r>
              <a:rPr lang="zh-CN" altLang="en-US">
                <a:sym typeface="+mn-ea"/>
              </a:rPr>
              <a:t>失效准则，连续损伤模型。</a:t>
            </a:r>
            <a:endParaRPr lang="zh-CN" altLang="en-US"/>
          </a:p>
        </p:txBody>
      </p:sp>
      <p:pic>
        <p:nvPicPr>
          <p:cNvPr id="92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3635375"/>
            <a:ext cx="2872740" cy="2973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25" y="4839335"/>
            <a:ext cx="1906905" cy="1088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3635375"/>
            <a:ext cx="6732270" cy="936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690" y="4754245"/>
            <a:ext cx="4740275" cy="1576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0820" y="85090"/>
            <a:ext cx="341693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问题回顾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8682" y="5396813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90°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pic>
        <p:nvPicPr>
          <p:cNvPr id="4" name="FT &amp; Shear for 90 pl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6056607" cy="42525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05" y="4284980"/>
            <a:ext cx="3040380" cy="2506345"/>
          </a:xfrm>
          <a:prstGeom prst="rect">
            <a:avLst/>
          </a:prstGeom>
        </p:spPr>
      </p:pic>
      <p:pic>
        <p:nvPicPr>
          <p:cNvPr id="2" name="all damage for 90 ply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6606" y="0"/>
            <a:ext cx="7094950" cy="4220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46136" y="5087291"/>
            <a:ext cx="25400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ym typeface="+mn-ea"/>
              </a:rPr>
              <a:t>UMAT</a:t>
            </a:r>
            <a:r>
              <a:rPr lang="zh-CN" altLang="en-US" dirty="0" smtClean="0">
                <a:sym typeface="+mn-ea"/>
              </a:rPr>
              <a:t>模型</a:t>
            </a:r>
            <a:endParaRPr lang="zh-CN" altLang="en-US" dirty="0" smtClean="0"/>
          </a:p>
          <a:p>
            <a:r>
              <a:rPr lang="zh-CN" altLang="en-US" dirty="0">
                <a:sym typeface="+mn-ea"/>
              </a:rPr>
              <a:t>单元类型：</a:t>
            </a:r>
            <a:r>
              <a:rPr lang="en-US" altLang="zh-CN" dirty="0">
                <a:sym typeface="+mn-ea"/>
              </a:rPr>
              <a:t>SC8R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8772" y="5177769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90°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pic>
        <p:nvPicPr>
          <p:cNvPr id="5" name="0-90-90sc8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7777384" cy="4960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开口80m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530" y="575310"/>
            <a:ext cx="2711450" cy="2105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70" y="-40640"/>
            <a:ext cx="4939665" cy="2946400"/>
          </a:xfrm>
          <a:prstGeom prst="rect">
            <a:avLst/>
          </a:prstGeom>
        </p:spPr>
      </p:pic>
      <p:pic>
        <p:nvPicPr>
          <p:cNvPr id="7" name="图片 6" descr="mmexport1480397696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3366135"/>
            <a:ext cx="4411345" cy="2823845"/>
          </a:xfrm>
          <a:prstGeom prst="rect">
            <a:avLst/>
          </a:prstGeom>
        </p:spPr>
      </p:pic>
      <p:pic>
        <p:nvPicPr>
          <p:cNvPr id="8" name="图片 7" descr="mmexport14803976779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3536315"/>
            <a:ext cx="4390390" cy="2809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2580" y="118110"/>
            <a:ext cx="303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/>
              <a:t>位移载荷曲线</a:t>
            </a:r>
            <a:endParaRPr lang="zh-CN" altLang="zh-CN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2209165" y="2680970"/>
            <a:ext cx="13785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实验数据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71535" y="2708910"/>
            <a:ext cx="96583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 smtClean="0"/>
              <a:t>[0]</a:t>
            </a:r>
            <a:r>
              <a:rPr lang="en-US" altLang="zh-CN" sz="1600" baseline="-25000" dirty="0" smtClean="0"/>
              <a:t>10</a:t>
            </a:r>
            <a:endParaRPr lang="en-US" altLang="zh-CN" sz="1600" baseline="-250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8471612" y="6190287"/>
            <a:ext cx="2998424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 smtClean="0"/>
              <a:t>[0/90]</a:t>
            </a:r>
            <a:r>
              <a:rPr lang="en-US" altLang="zh-CN" sz="1600" baseline="-25000" dirty="0" smtClean="0"/>
              <a:t>5 </a:t>
            </a:r>
            <a:r>
              <a:rPr lang="en-US" altLang="zh-CN" sz="1600" dirty="0" smtClean="0"/>
              <a:t>    </a:t>
            </a:r>
            <a:endParaRPr lang="en-US" altLang="zh-CN" sz="16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1896822" y="6346497"/>
            <a:ext cx="2998424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 smtClean="0"/>
              <a:t>[45/-45]</a:t>
            </a:r>
            <a:r>
              <a:rPr lang="en-US" altLang="zh-CN" sz="1600" baseline="-25000" dirty="0" smtClean="0"/>
              <a:t>5 </a:t>
            </a:r>
            <a:r>
              <a:rPr lang="en-US" altLang="zh-CN" sz="1600" dirty="0" smtClean="0"/>
              <a:t>    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20050" y="1378585"/>
          <a:ext cx="1835150" cy="259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" r:id="rId1" imgW="1257300" imgH="1777365" progId="Equation.KSEE3">
                  <p:embed/>
                </p:oleObj>
              </mc:Choice>
              <mc:Fallback>
                <p:oleObj name="" r:id="rId1" imgW="1257300" imgH="17773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20050" y="1378585"/>
                        <a:ext cx="1835150" cy="259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20050" y="4095750"/>
          <a:ext cx="1180465" cy="170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" r:id="rId3" imgW="862965" imgH="1244600" progId="Equation.KSEE3">
                  <p:embed/>
                </p:oleObj>
              </mc:Choice>
              <mc:Fallback>
                <p:oleObj name="" r:id="rId3" imgW="862965" imgH="1244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0050" y="4095750"/>
                        <a:ext cx="1180465" cy="1702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8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1465580"/>
            <a:ext cx="3394710" cy="35140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15765" y="1378585"/>
          <a:ext cx="1830070" cy="259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" r:id="rId6" imgW="1308100" imgH="1854200" progId="Equation.KSEE3">
                  <p:embed/>
                </p:oleObj>
              </mc:Choice>
              <mc:Fallback>
                <p:oleObj name="" r:id="rId6" imgW="1308100" imgH="1854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5765" y="1378585"/>
                        <a:ext cx="1830070" cy="259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13835" y="8191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Hashin</a:t>
            </a:r>
            <a:r>
              <a:rPr lang="en-US" altLang="zh-CN"/>
              <a:t>-</a:t>
            </a:r>
            <a:r>
              <a:rPr lang="zh-CN" altLang="en-US"/>
              <a:t>Rotem</a:t>
            </a:r>
            <a:r>
              <a:rPr lang="en-US" altLang="zh-CN"/>
              <a:t>(1973):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71475" y="8191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Hashin</a:t>
            </a:r>
            <a:r>
              <a:rPr lang="en-US" altLang="zh-CN"/>
              <a:t>(1980):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7340600" y="819150"/>
            <a:ext cx="254000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使用的准则：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820" y="85090"/>
            <a:ext cx="3416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Abaqus</a:t>
            </a:r>
            <a:r>
              <a:rPr lang="zh-CN" altLang="zh-CN" sz="2800" b="1"/>
              <a:t>内置模型：</a:t>
            </a:r>
            <a:endParaRPr lang="zh-CN" altLang="zh-CN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0410" y="4090670"/>
            <a:ext cx="6064250" cy="2016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491105"/>
            <a:ext cx="2365375" cy="13500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2311400"/>
            <a:ext cx="1209675" cy="723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90" y="3057525"/>
            <a:ext cx="1381125" cy="742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2180590"/>
            <a:ext cx="4590415" cy="1762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990" y="1243965"/>
            <a:ext cx="6732270" cy="936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744970" y="1527810"/>
            <a:ext cx="3885565" cy="3297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" y="254635"/>
            <a:ext cx="53498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abaqus UMAT </a:t>
            </a:r>
            <a:r>
              <a:rPr lang="zh-CN" altLang="en-US" sz="2800" dirty="0" smtClean="0">
                <a:sym typeface="+mn-ea"/>
              </a:rPr>
              <a:t>子程序</a:t>
            </a:r>
            <a:r>
              <a:rPr lang="en-US" altLang="zh-CN" sz="2800" dirty="0" smtClean="0">
                <a:sym typeface="+mn-ea"/>
              </a:rPr>
              <a:t> </a:t>
            </a:r>
            <a:endParaRPr lang="zh-CN" altLang="zh-CN" sz="2800" dirty="0" smtClean="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2740" y="2204720"/>
            <a:ext cx="205994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计算应变，计算未损伤时的刚度矩阵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3375" y="3169285"/>
            <a:ext cx="2059305" cy="6108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检查有无损伤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（失效准则）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4100" y="2204720"/>
            <a:ext cx="1759585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计算损伤变量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以及            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24170" y="2534285"/>
          <a:ext cx="787400" cy="3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1" imgW="457200" imgH="177165" progId="Equation.KSEE3">
                  <p:embed/>
                </p:oleObj>
              </mc:Choice>
              <mc:Fallback>
                <p:oleObj name="" r:id="rId1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24170" y="2534285"/>
                        <a:ext cx="787400" cy="3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602740" y="4495800"/>
            <a:ext cx="5021580" cy="5054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计算应力    </a:t>
            </a:r>
            <a:r>
              <a:rPr lang="zh-CN" altLang="en-US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计算</a:t>
            </a:r>
            <a:r>
              <a:rPr lang="en-US" altLang="zh-CN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Jacobian</a:t>
            </a:r>
            <a:r>
              <a:rPr lang="zh-CN" altLang="en-US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矩阵  更新损伤变量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32710" y="2839720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3716020" y="3108960"/>
            <a:ext cx="11480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有损伤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1" idx="2"/>
          </p:cNvCxnSpPr>
          <p:nvPr/>
        </p:nvCxnSpPr>
        <p:spPr>
          <a:xfrm>
            <a:off x="2557145" y="3780155"/>
            <a:ext cx="0" cy="741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1802130" y="3960495"/>
            <a:ext cx="9709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无损伤</a:t>
            </a:r>
            <a:endParaRPr lang="zh-CN" altLang="en-US"/>
          </a:p>
        </p:txBody>
      </p:sp>
      <p:cxnSp>
        <p:nvCxnSpPr>
          <p:cNvPr id="30" name="肘形连接符 29"/>
          <p:cNvCxnSpPr>
            <a:stCxn id="11" idx="3"/>
            <a:endCxn id="12" idx="0"/>
          </p:cNvCxnSpPr>
          <p:nvPr/>
        </p:nvCxnSpPr>
        <p:spPr>
          <a:xfrm flipV="1">
            <a:off x="3662680" y="2204720"/>
            <a:ext cx="2081530" cy="1270000"/>
          </a:xfrm>
          <a:prstGeom prst="bentConnector4">
            <a:avLst>
              <a:gd name="adj1" fmla="val 41732"/>
              <a:gd name="adj2" fmla="val 1150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4864100" y="3352165"/>
            <a:ext cx="1760220" cy="608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计算损伤刚度矩阵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97500" y="3646170"/>
          <a:ext cx="292100" cy="32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203200" imgH="228600" progId="Equation.KSEE3">
                  <p:embed/>
                </p:oleObj>
              </mc:Choice>
              <mc:Fallback>
                <p:oleObj name="" r:id="rId3" imgW="203200" imgH="2286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646170"/>
                        <a:ext cx="292100" cy="32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>
            <a:off x="5744210" y="2839720"/>
            <a:ext cx="0" cy="5124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/>
          <p:nvPr/>
        </p:nvCxnSpPr>
        <p:spPr>
          <a:xfrm>
            <a:off x="5894070" y="3974160"/>
            <a:ext cx="0" cy="50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直接箭头连接符 3"/>
          <p:cNvCxnSpPr/>
          <p:nvPr/>
        </p:nvCxnSpPr>
        <p:spPr>
          <a:xfrm>
            <a:off x="2561590" y="1885315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1579880" y="1245235"/>
            <a:ext cx="21069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每一增量步调用</a:t>
            </a:r>
            <a:r>
              <a:rPr lang="en-US" altLang="zh-CN"/>
              <a:t>UMAT</a:t>
            </a:r>
            <a:r>
              <a:rPr lang="zh-CN" altLang="en-US"/>
              <a:t>子程序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78810" y="5448300"/>
            <a:ext cx="204152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退出</a:t>
            </a:r>
            <a:r>
              <a:rPr lang="en-US" altLang="zh-CN"/>
              <a:t>UMAT</a:t>
            </a:r>
            <a:r>
              <a:rPr lang="zh-CN" altLang="en-US"/>
              <a:t>，返回到有限元主程序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112895" y="5026025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21170" y="2455545"/>
          <a:ext cx="2624455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905000" imgH="457200" progId="Equation.KSEE3">
                  <p:embed/>
                </p:oleObj>
              </mc:Choice>
              <mc:Fallback>
                <p:oleObj name="" r:id="rId5" imgW="1905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1170" y="2455545"/>
                        <a:ext cx="2624455" cy="62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11010" y="3289935"/>
          <a:ext cx="3808095" cy="123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2908300" imgH="939800" progId="Equation.KSEE3">
                  <p:embed/>
                </p:oleObj>
              </mc:Choice>
              <mc:Fallback>
                <p:oleObj name="" r:id="rId7" imgW="29083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1010" y="3289935"/>
                        <a:ext cx="3808095" cy="123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821170" y="1838960"/>
            <a:ext cx="20828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损伤变量的表达式：</a:t>
            </a:r>
            <a:endParaRPr lang="zh-CN" altLang="zh-CN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07580" y="5595620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9" imgW="2311400" imgH="889000" progId="Equation.KSEE3">
                  <p:embed/>
                </p:oleObj>
              </mc:Choice>
              <mc:Fallback>
                <p:oleObj name="" r:id="rId9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7580" y="5595620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1524000" y="1905635"/>
            <a:ext cx="5181600" cy="326136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68875" y="1537335"/>
            <a:ext cx="85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UMAT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6744970" y="5037455"/>
            <a:ext cx="3886200" cy="170307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52285" y="5248275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Jaccobian</a:t>
            </a:r>
            <a:r>
              <a:rPr lang="zh-CN" altLang="en-US"/>
              <a:t>矩阵：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l damage2 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10281" y="38946"/>
            <a:ext cx="5975388" cy="4196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96877" y="4284933"/>
            <a:ext cx="2412694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 smtClean="0"/>
          </a:p>
          <a:p>
            <a:r>
              <a:rPr lang="zh-CN" altLang="en-US" dirty="0"/>
              <a:t>单元类型：</a:t>
            </a:r>
            <a:r>
              <a:rPr lang="en-US" altLang="zh-CN" dirty="0"/>
              <a:t>SC8R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8528050" y="4234815"/>
            <a:ext cx="2106930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 smtClean="0"/>
          </a:p>
          <a:p>
            <a:r>
              <a:rPr lang="zh-CN" altLang="en-US" dirty="0">
                <a:sym typeface="+mn-ea"/>
              </a:rPr>
              <a:t>单元类型：C3D8R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  <p:pic>
        <p:nvPicPr>
          <p:cNvPr id="8" name="FT &amp; Shear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043" y="-268"/>
            <a:ext cx="6009238" cy="42192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8332" y="5270689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[0]</a:t>
            </a:r>
            <a:r>
              <a:rPr lang="en-US" altLang="zh-CN" sz="2400" baseline="-25000" dirty="0" smtClean="0"/>
              <a:t>10</a:t>
            </a:r>
            <a:endParaRPr lang="zh-CN" altLang="en-US" sz="2400" baseline="-25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505" y="4366895"/>
            <a:ext cx="2948305" cy="244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59409" y="4683292"/>
            <a:ext cx="25400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ym typeface="+mn-ea"/>
              </a:rPr>
              <a:t>UMAT</a:t>
            </a:r>
            <a:r>
              <a:rPr lang="zh-CN" altLang="en-US" dirty="0" smtClean="0">
                <a:sym typeface="+mn-ea"/>
              </a:rPr>
              <a:t>模型</a:t>
            </a:r>
            <a:endParaRPr lang="zh-CN" altLang="en-US" dirty="0" smtClean="0"/>
          </a:p>
          <a:p>
            <a:r>
              <a:rPr lang="zh-CN" altLang="en-US" dirty="0">
                <a:sym typeface="+mn-ea"/>
              </a:rPr>
              <a:t>单元类型：</a:t>
            </a:r>
            <a:r>
              <a:rPr lang="en-US" altLang="zh-CN" dirty="0">
                <a:sym typeface="+mn-ea"/>
              </a:rPr>
              <a:t>SC8R</a:t>
            </a:r>
            <a:endParaRPr lang="en-US" altLang="zh-CN" dirty="0">
              <a:sym typeface="+mn-ea"/>
            </a:endParaRPr>
          </a:p>
        </p:txBody>
      </p:sp>
      <p:pic>
        <p:nvPicPr>
          <p:cNvPr id="4" name="SC8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8690146" cy="44984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8539" y="4882435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[0]</a:t>
            </a:r>
            <a:r>
              <a:rPr lang="en-US" altLang="zh-CN" sz="2400" baseline="-25000" dirty="0" smtClean="0"/>
              <a:t>10</a:t>
            </a:r>
            <a:endParaRPr lang="zh-CN" altLang="en-US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All damage2 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87744" y="0"/>
            <a:ext cx="6055790" cy="42525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3" name="FT &amp; Shear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6087853" cy="4274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311" y="5396813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[45/-45]</a:t>
            </a:r>
            <a:r>
              <a:rPr lang="en-US" altLang="zh-CN" sz="2400" baseline="-25000" dirty="0" smtClean="0"/>
              <a:t>5</a:t>
            </a:r>
            <a:endParaRPr lang="zh-CN" altLang="en-US" sz="2400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618355" y="4275455"/>
            <a:ext cx="3021965" cy="2527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16330" y="5151449"/>
            <a:ext cx="25400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ym typeface="+mn-ea"/>
              </a:rPr>
              <a:t>UMAT</a:t>
            </a:r>
            <a:r>
              <a:rPr lang="zh-CN" altLang="en-US" dirty="0" smtClean="0">
                <a:sym typeface="+mn-ea"/>
              </a:rPr>
              <a:t>模型</a:t>
            </a:r>
            <a:endParaRPr lang="zh-CN" altLang="en-US" dirty="0" smtClean="0"/>
          </a:p>
          <a:p>
            <a:r>
              <a:rPr lang="zh-CN" altLang="en-US" dirty="0">
                <a:sym typeface="+mn-ea"/>
              </a:rPr>
              <a:t>单元类型：</a:t>
            </a:r>
            <a:r>
              <a:rPr lang="en-US" altLang="zh-CN" dirty="0">
                <a:sym typeface="+mn-ea"/>
              </a:rPr>
              <a:t>SC8R</a:t>
            </a:r>
            <a:endParaRPr lang="en-US" altLang="zh-CN" dirty="0">
              <a:sym typeface="+mn-ea"/>
            </a:endParaRPr>
          </a:p>
        </p:txBody>
      </p:sp>
      <p:pic>
        <p:nvPicPr>
          <p:cNvPr id="4" name="45-sc8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956331" cy="50750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304" y="5241926"/>
            <a:ext cx="19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[45/-45]</a:t>
            </a:r>
            <a:r>
              <a:rPr lang="en-US" altLang="zh-CN" sz="2400" baseline="-25000" dirty="0" smtClean="0"/>
              <a:t>5</a:t>
            </a:r>
            <a:endParaRPr lang="zh-CN" altLang="en-US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07894" y="428736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Abaqus</a:t>
            </a:r>
            <a:r>
              <a:rPr lang="zh-CN" altLang="en-US" dirty="0" smtClean="0"/>
              <a:t>内置模型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91320" y="4252511"/>
            <a:ext cx="15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UMAT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8682" y="5396813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pic>
        <p:nvPicPr>
          <p:cNvPr id="4" name="FT &amp; Shear for 0 pl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" y="34925"/>
            <a:ext cx="5937250" cy="4252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910" y="4374515"/>
            <a:ext cx="3040380" cy="2506345"/>
          </a:xfrm>
          <a:prstGeom prst="rect">
            <a:avLst/>
          </a:prstGeom>
        </p:spPr>
      </p:pic>
      <p:pic>
        <p:nvPicPr>
          <p:cNvPr id="2" name="all damage for 0 ply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36615" y="34925"/>
            <a:ext cx="7149023" cy="425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62053" y="5408602"/>
            <a:ext cx="25400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ym typeface="+mn-ea"/>
              </a:rPr>
              <a:t>UMAT</a:t>
            </a:r>
            <a:r>
              <a:rPr lang="zh-CN" altLang="en-US" dirty="0" smtClean="0">
                <a:sym typeface="+mn-ea"/>
              </a:rPr>
              <a:t>模型</a:t>
            </a:r>
            <a:endParaRPr lang="zh-CN" altLang="en-US" dirty="0" smtClean="0"/>
          </a:p>
          <a:p>
            <a:r>
              <a:rPr lang="zh-CN" altLang="en-US" dirty="0">
                <a:sym typeface="+mn-ea"/>
              </a:rPr>
              <a:t>单元类型：</a:t>
            </a:r>
            <a:r>
              <a:rPr lang="en-US" altLang="zh-CN" dirty="0">
                <a:sym typeface="+mn-ea"/>
              </a:rPr>
              <a:t>SC8R</a:t>
            </a:r>
            <a:endParaRPr lang="en-US" altLang="zh-CN" dirty="0">
              <a:sym typeface="+mn-ea"/>
            </a:endParaRPr>
          </a:p>
        </p:txBody>
      </p:sp>
      <p:pic>
        <p:nvPicPr>
          <p:cNvPr id="2" name="0-90-sc8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970892" cy="50843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262" y="5408602"/>
            <a:ext cx="299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[0/90]</a:t>
            </a:r>
            <a:r>
              <a:rPr lang="en-US" altLang="zh-CN" sz="2400" baseline="-25000" dirty="0" smtClean="0"/>
              <a:t>5 </a:t>
            </a:r>
            <a:r>
              <a:rPr lang="en-US" altLang="zh-CN" sz="2400" dirty="0" smtClean="0"/>
              <a:t> 0°</a:t>
            </a:r>
            <a:r>
              <a:rPr lang="zh-CN" altLang="en-US" sz="2400" dirty="0" smtClean="0"/>
              <a:t>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WPS 演示</Application>
  <PresentationFormat>宽屏</PresentationFormat>
  <Paragraphs>103</Paragraphs>
  <Slides>13</Slides>
  <Notes>0</Notes>
  <HiddenSlides>0</HiddenSlides>
  <MMClips>12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Calibri Light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34</cp:revision>
  <dcterms:created xsi:type="dcterms:W3CDTF">2015-05-05T08:02:00Z</dcterms:created>
  <dcterms:modified xsi:type="dcterms:W3CDTF">2017-03-05T06:48:35Z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